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Arial Black" panose="020B0A04020102020204" pitchFamily="34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Noto Sans Symbols" pitchFamily="2" charset="0"/>
      <p:regular r:id="rId16"/>
      <p:bold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TB08426U/Q/R7fK4fsHvoPs8C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11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3</a:t>
            </a:fld>
            <a:endParaRPr/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شريحة عنوان" type="title">
  <p:cSld name="TITLE">
    <p:bg>
      <p:bgPr>
        <a:solidFill>
          <a:schemeClr val="dk2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9"/>
          <p:cNvGrpSpPr/>
          <p:nvPr/>
        </p:nvGrpSpPr>
        <p:grpSpPr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39" name="Google Shape;39;p9"/>
            <p:cNvSpPr/>
            <p:nvPr/>
          </p:nvSpPr>
          <p:spPr>
            <a:xfrm>
              <a:off x="5232" y="1"/>
              <a:ext cx="528" cy="4319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rgbClr val="5F6A60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0" name="Google Shape;40;p9"/>
            <p:cNvSpPr/>
            <p:nvPr/>
          </p:nvSpPr>
          <p:spPr>
            <a:xfrm>
              <a:off x="1056" y="0"/>
              <a:ext cx="192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1" name="Google Shape;41;p9"/>
            <p:cNvSpPr/>
            <p:nvPr/>
          </p:nvSpPr>
          <p:spPr>
            <a:xfrm>
              <a:off x="1728" y="0"/>
              <a:ext cx="432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2" name="Google Shape;42;p9"/>
            <p:cNvSpPr/>
            <p:nvPr/>
          </p:nvSpPr>
          <p:spPr>
            <a:xfrm>
              <a:off x="2256" y="0"/>
              <a:ext cx="240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3" name="Google Shape;43;p9"/>
            <p:cNvSpPr/>
            <p:nvPr/>
          </p:nvSpPr>
          <p:spPr>
            <a:xfrm>
              <a:off x="1344" y="0"/>
              <a:ext cx="38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4" name="Google Shape;44;p9"/>
            <p:cNvSpPr/>
            <p:nvPr/>
          </p:nvSpPr>
          <p:spPr>
            <a:xfrm>
              <a:off x="480" y="0"/>
              <a:ext cx="576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5" name="Google Shape;45;p9"/>
            <p:cNvSpPr/>
            <p:nvPr/>
          </p:nvSpPr>
          <p:spPr>
            <a:xfrm>
              <a:off x="288" y="0"/>
              <a:ext cx="19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4F6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6" name="Google Shape;46;p9"/>
            <p:cNvSpPr/>
            <p:nvPr/>
          </p:nvSpPr>
          <p:spPr>
            <a:xfrm>
              <a:off x="0" y="0"/>
              <a:ext cx="288" cy="4320"/>
            </a:xfrm>
            <a:prstGeom prst="rect">
              <a:avLst/>
            </a:prstGeom>
            <a:gradFill>
              <a:gsLst>
                <a:gs pos="0">
                  <a:srgbClr val="4D5D4E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2160" y="0"/>
              <a:ext cx="240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2784" y="0"/>
              <a:ext cx="528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1248" y="0"/>
              <a:ext cx="144" cy="432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3300" y="0"/>
              <a:ext cx="252" cy="432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4656" y="0"/>
              <a:ext cx="14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54665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2" name="Google Shape;52;p9"/>
            <p:cNvSpPr/>
            <p:nvPr/>
          </p:nvSpPr>
          <p:spPr>
            <a:xfrm>
              <a:off x="4608" y="0"/>
              <a:ext cx="67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3" name="Google Shape;53;p9"/>
            <p:cNvSpPr/>
            <p:nvPr/>
          </p:nvSpPr>
          <p:spPr>
            <a:xfrm>
              <a:off x="3504" y="0"/>
              <a:ext cx="62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4" name="Google Shape;54;p9"/>
            <p:cNvSpPr/>
            <p:nvPr/>
          </p:nvSpPr>
          <p:spPr>
            <a:xfrm>
              <a:off x="3840" y="0"/>
              <a:ext cx="528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4368" y="0"/>
              <a:ext cx="240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54665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6" name="Google Shape;56;p9"/>
            <p:cNvSpPr/>
            <p:nvPr/>
          </p:nvSpPr>
          <p:spPr>
            <a:xfrm>
              <a:off x="2680" y="0"/>
              <a:ext cx="15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7" name="Google Shape;57;p9"/>
            <p:cNvSpPr/>
            <p:nvPr/>
          </p:nvSpPr>
          <p:spPr>
            <a:xfrm>
              <a:off x="2366" y="0"/>
              <a:ext cx="336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8" name="Google Shape;58;p9"/>
            <p:cNvSpPr/>
            <p:nvPr/>
          </p:nvSpPr>
          <p:spPr>
            <a:xfrm>
              <a:off x="1" y="3875"/>
              <a:ext cx="5760" cy="445"/>
            </a:xfrm>
            <a:custGeom>
              <a:avLst/>
              <a:gdLst/>
              <a:ahLst/>
              <a:cxnLst/>
              <a:rect l="l" t="t" r="r" b="b"/>
              <a:pathLst>
                <a:path w="5760" h="445" extrusionOk="0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0" y="3867"/>
              <a:ext cx="5770" cy="174"/>
            </a:xfrm>
            <a:custGeom>
              <a:avLst/>
              <a:gdLst/>
              <a:ahLst/>
              <a:cxnLst/>
              <a:rect l="l" t="t" r="r" b="b"/>
              <a:pathLst>
                <a:path w="5770" h="174" extrusionOk="0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rgbClr val="546156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60" name="Google Shape;60;p9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1">
              <a:spcBef>
                <a:spcPts val="640"/>
              </a:spcBef>
              <a:spcAft>
                <a:spcPts val="0"/>
              </a:spcAft>
              <a:buSzPts val="2560"/>
              <a:buFont typeface="Noto Sans Symbols"/>
              <a:buNone/>
              <a:defRPr/>
            </a:lvl1pPr>
            <a:lvl2pPr lvl="1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lvl="2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lvl="3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lvl="4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lvl="5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، ونص، واثنان من المحتوى" type="txAndTwoObj">
  <p:cSld name="TEXT_AND_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، واثنان من المحتوى، ومحتوى" type="twoObjAndObj">
  <p:cSld name="TWO_OBJECTS_AND_OBJEC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3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، ونص، ومحتوى" type="txAndObj">
  <p:cSld name="TEXT_AND_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4038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محتوى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المقطع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spcBef>
                <a:spcPts val="480"/>
              </a:spcBef>
              <a:spcAft>
                <a:spcPts val="0"/>
              </a:spcAft>
              <a:buSzPts val="1920"/>
              <a:buNone/>
              <a:defRPr sz="2400"/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SzPts val="1600"/>
              <a:buNone/>
              <a:defRPr sz="2000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SzPts val="1440"/>
              <a:buNone/>
              <a:defRPr sz="1800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يين" type="twoObj">
  <p:cSld name="TWO_OBJECTS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قارنة" type="twoTxTwoObj">
  <p:cSld name="TWO_OBJECTS_WITH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 rtl="1">
              <a:spcBef>
                <a:spcPts val="480"/>
              </a:spcBef>
              <a:spcAft>
                <a:spcPts val="0"/>
              </a:spcAft>
              <a:buSzPts val="1920"/>
              <a:buNone/>
              <a:defRPr sz="2400" b="1"/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فقط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فارغ" type="blank">
  <p:cSld name="BLANK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محتوى ذو تسمية توضيحية" type="objTx">
  <p:cSld name="OBJECT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1160" algn="r" rtl="1">
              <a:spcBef>
                <a:spcPts val="640"/>
              </a:spcBef>
              <a:spcAft>
                <a:spcPts val="0"/>
              </a:spcAft>
              <a:buSzPts val="2560"/>
              <a:buChar char="●"/>
              <a:defRPr sz="3200"/>
            </a:lvl1pPr>
            <a:lvl2pPr marL="914400" lvl="1" indent="-370840" algn="r" rtl="1">
              <a:spcBef>
                <a:spcPts val="560"/>
              </a:spcBef>
              <a:spcAft>
                <a:spcPts val="0"/>
              </a:spcAft>
              <a:buSzPts val="2240"/>
              <a:buChar char="●"/>
              <a:defRPr sz="2800"/>
            </a:lvl2pPr>
            <a:lvl3pPr marL="1371600" lvl="2" indent="-350519" algn="r" rtl="1">
              <a:spcBef>
                <a:spcPts val="480"/>
              </a:spcBef>
              <a:spcAft>
                <a:spcPts val="0"/>
              </a:spcAft>
              <a:buSzPts val="1920"/>
              <a:buChar char="●"/>
              <a:defRPr sz="2400"/>
            </a:lvl3pPr>
            <a:lvl4pPr marL="1828800" lvl="3" indent="-330200" algn="r" rtl="1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2000"/>
            </a:lvl4pPr>
            <a:lvl5pPr marL="2286000" lvl="4" indent="-330200" algn="r" rtl="1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marL="914400" lvl="1" indent="-228600" algn="r" rtl="1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r" rtl="1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r" rtl="1">
              <a:spcBef>
                <a:spcPts val="2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r" rtl="1">
              <a:spcBef>
                <a:spcPts val="2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ورة مع تسمية توضيحية" type="picTx">
  <p:cSld name="PICTURE_WITH_CAPTION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spcBef>
                <a:spcPts val="320"/>
              </a:spcBef>
              <a:spcAft>
                <a:spcPts val="0"/>
              </a:spcAft>
              <a:buSzPts val="1280"/>
              <a:buNone/>
              <a:defRPr sz="1600"/>
            </a:lvl1pPr>
            <a:lvl2pPr marL="914400" lvl="1" indent="-228600" algn="r" rtl="1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r" rtl="1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r" rtl="1">
              <a:spcBef>
                <a:spcPts val="2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r" rtl="1">
              <a:spcBef>
                <a:spcPts val="2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 rot="5400000">
            <a:off x="2306638" y="-249237"/>
            <a:ext cx="453072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عنوان ونص عموديان" type="vertTitleAndTx">
  <p:cSld name="VERTICAL_TITLE_AND_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title"/>
          </p:nvPr>
        </p:nvSpPr>
        <p:spPr>
          <a:xfrm rot="5400000">
            <a:off x="4731544" y="2175669"/>
            <a:ext cx="585311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body" idx="1"/>
          </p:nvPr>
        </p:nvSpPr>
        <p:spPr>
          <a:xfrm rot="5400000">
            <a:off x="540544" y="194469"/>
            <a:ext cx="585311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20040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2pPr>
            <a:lvl3pPr marL="1371600" lvl="2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3pPr>
            <a:lvl4pPr marL="1828800" lvl="3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4pPr>
            <a:lvl5pPr marL="2286000" lvl="4" indent="-320039" algn="r" rtl="1">
              <a:spcBef>
                <a:spcPts val="360"/>
              </a:spcBef>
              <a:spcAft>
                <a:spcPts val="0"/>
              </a:spcAft>
              <a:buSzPts val="1440"/>
              <a:buChar char="●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8"/>
          <p:cNvGrpSpPr/>
          <p:nvPr/>
        </p:nvGrpSpPr>
        <p:grpSpPr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1" name="Google Shape;11;p8"/>
            <p:cNvSpPr/>
            <p:nvPr/>
          </p:nvSpPr>
          <p:spPr>
            <a:xfrm>
              <a:off x="5232" y="1"/>
              <a:ext cx="528" cy="4319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rgbClr val="5F6A60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" name="Google Shape;12;p8"/>
            <p:cNvSpPr/>
            <p:nvPr/>
          </p:nvSpPr>
          <p:spPr>
            <a:xfrm>
              <a:off x="1056" y="0"/>
              <a:ext cx="192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" name="Google Shape;13;p8"/>
            <p:cNvSpPr/>
            <p:nvPr/>
          </p:nvSpPr>
          <p:spPr>
            <a:xfrm>
              <a:off x="1728" y="0"/>
              <a:ext cx="432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4" name="Google Shape;14;p8"/>
            <p:cNvSpPr/>
            <p:nvPr/>
          </p:nvSpPr>
          <p:spPr>
            <a:xfrm>
              <a:off x="2256" y="0"/>
              <a:ext cx="240" cy="432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" name="Google Shape;15;p8"/>
            <p:cNvSpPr/>
            <p:nvPr/>
          </p:nvSpPr>
          <p:spPr>
            <a:xfrm>
              <a:off x="1344" y="0"/>
              <a:ext cx="38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6" name="Google Shape;16;p8"/>
            <p:cNvSpPr/>
            <p:nvPr/>
          </p:nvSpPr>
          <p:spPr>
            <a:xfrm>
              <a:off x="480" y="0"/>
              <a:ext cx="576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7" name="Google Shape;17;p8"/>
            <p:cNvSpPr/>
            <p:nvPr/>
          </p:nvSpPr>
          <p:spPr>
            <a:xfrm>
              <a:off x="288" y="0"/>
              <a:ext cx="19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4F6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8" name="Google Shape;18;p8"/>
            <p:cNvSpPr/>
            <p:nvPr/>
          </p:nvSpPr>
          <p:spPr>
            <a:xfrm>
              <a:off x="0" y="0"/>
              <a:ext cx="288" cy="4320"/>
            </a:xfrm>
            <a:prstGeom prst="rect">
              <a:avLst/>
            </a:prstGeom>
            <a:gradFill>
              <a:gsLst>
                <a:gs pos="0">
                  <a:srgbClr val="4D5D4E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9" name="Google Shape;19;p8"/>
            <p:cNvSpPr/>
            <p:nvPr/>
          </p:nvSpPr>
          <p:spPr>
            <a:xfrm>
              <a:off x="2160" y="0"/>
              <a:ext cx="240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0" name="Google Shape;20;p8"/>
            <p:cNvSpPr/>
            <p:nvPr/>
          </p:nvSpPr>
          <p:spPr>
            <a:xfrm>
              <a:off x="2784" y="0"/>
              <a:ext cx="528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1" name="Google Shape;21;p8"/>
            <p:cNvSpPr/>
            <p:nvPr/>
          </p:nvSpPr>
          <p:spPr>
            <a:xfrm>
              <a:off x="1248" y="0"/>
              <a:ext cx="144" cy="432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2" name="Google Shape;22;p8"/>
            <p:cNvSpPr/>
            <p:nvPr/>
          </p:nvSpPr>
          <p:spPr>
            <a:xfrm>
              <a:off x="3300" y="0"/>
              <a:ext cx="252" cy="432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3" name="Google Shape;23;p8"/>
            <p:cNvSpPr/>
            <p:nvPr/>
          </p:nvSpPr>
          <p:spPr>
            <a:xfrm>
              <a:off x="4656" y="0"/>
              <a:ext cx="14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54665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4" name="Google Shape;24;p8"/>
            <p:cNvSpPr/>
            <p:nvPr/>
          </p:nvSpPr>
          <p:spPr>
            <a:xfrm>
              <a:off x="4608" y="0"/>
              <a:ext cx="67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5" name="Google Shape;25;p8"/>
            <p:cNvSpPr/>
            <p:nvPr/>
          </p:nvSpPr>
          <p:spPr>
            <a:xfrm>
              <a:off x="3504" y="0"/>
              <a:ext cx="624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6" name="Google Shape;26;p8"/>
            <p:cNvSpPr/>
            <p:nvPr/>
          </p:nvSpPr>
          <p:spPr>
            <a:xfrm>
              <a:off x="3840" y="0"/>
              <a:ext cx="528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7" name="Google Shape;27;p8"/>
            <p:cNvSpPr/>
            <p:nvPr/>
          </p:nvSpPr>
          <p:spPr>
            <a:xfrm>
              <a:off x="4368" y="0"/>
              <a:ext cx="240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50000">
                  <a:srgbClr val="546656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8" name="Google Shape;28;p8"/>
            <p:cNvSpPr/>
            <p:nvPr/>
          </p:nvSpPr>
          <p:spPr>
            <a:xfrm>
              <a:off x="2680" y="0"/>
              <a:ext cx="152" cy="432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9" name="Google Shape;29;p8"/>
            <p:cNvSpPr/>
            <p:nvPr/>
          </p:nvSpPr>
          <p:spPr>
            <a:xfrm>
              <a:off x="2366" y="0"/>
              <a:ext cx="336" cy="4320"/>
            </a:xfrm>
            <a:prstGeom prst="rect">
              <a:avLst/>
            </a:pr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30" name="Google Shape;30;p8"/>
            <p:cNvSpPr/>
            <p:nvPr/>
          </p:nvSpPr>
          <p:spPr>
            <a:xfrm>
              <a:off x="1" y="3875"/>
              <a:ext cx="5760" cy="445"/>
            </a:xfrm>
            <a:custGeom>
              <a:avLst/>
              <a:gdLst/>
              <a:ahLst/>
              <a:cxnLst/>
              <a:rect l="l" t="t" r="r" b="b"/>
              <a:pathLst>
                <a:path w="5760" h="445" extrusionOk="0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4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31" name="Google Shape;31;p8"/>
            <p:cNvSpPr/>
            <p:nvPr/>
          </p:nvSpPr>
          <p:spPr>
            <a:xfrm>
              <a:off x="0" y="3867"/>
              <a:ext cx="5770" cy="174"/>
            </a:xfrm>
            <a:custGeom>
              <a:avLst/>
              <a:gdLst/>
              <a:ahLst/>
              <a:cxnLst/>
              <a:rect l="l" t="t" r="r" b="b"/>
              <a:pathLst>
                <a:path w="5770" h="174" extrusionOk="0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>
              <a:gsLst>
                <a:gs pos="0">
                  <a:schemeClr val="accent2"/>
                </a:gs>
                <a:gs pos="50000">
                  <a:srgbClr val="546156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1160" algn="r" rtl="1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70840" algn="r" rtl="1">
              <a:spcBef>
                <a:spcPts val="560"/>
              </a:spcBef>
              <a:spcAft>
                <a:spcPts val="0"/>
              </a:spcAft>
              <a:buClr>
                <a:schemeClr val="folHlink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50519" algn="r" rtl="1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30200" algn="r" rtl="1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30200" algn="r" rtl="1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000" b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/>
              <a:t>‹#›</a:t>
            </a:fld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.jpg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2mtiYc6PDY?feature=oembed" TargetMode="External"/><Relationship Id="rId5" Type="http://schemas.openxmlformats.org/officeDocument/2006/relationships/image" Target="../media/image2.jpe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mFXIcU7nBs?feature=oembed" TargetMode="External"/><Relationship Id="rId5" Type="http://schemas.openxmlformats.org/officeDocument/2006/relationships/image" Target="../media/image3.jpe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-MkxjICK-w?feature=oembed" TargetMode="External"/><Relationship Id="rId6" Type="http://schemas.openxmlformats.org/officeDocument/2006/relationships/image" Target="../media/image5.jpeg"/><Relationship Id="rId5" Type="http://schemas.openxmlformats.org/officeDocument/2006/relationships/slide" Target="slide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ZnXgq6y5ZqI?feature=oembed" TargetMode="External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video" Target="https://www.youtube.com/embed/heGtVtC03_E?feature=oembed" TargetMode="External"/><Relationship Id="rId7" Type="http://schemas.openxmlformats.org/officeDocument/2006/relationships/image" Target="../media/image7.gif"/><Relationship Id="rId2" Type="http://schemas.openxmlformats.org/officeDocument/2006/relationships/video" Target="https://www.youtube.com/embed/ZnXgq6y5ZqI?feature=oembed" TargetMode="External"/><Relationship Id="rId1" Type="http://schemas.openxmlformats.org/officeDocument/2006/relationships/video" Target="https://www.youtube.com/embed/rmFXIcU7nBs?feature=oembed" TargetMode="External"/><Relationship Id="rId6" Type="http://schemas.openxmlformats.org/officeDocument/2006/relationships/slide" Target="slide1.xml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" descr="افتتاحية2"/>
          <p:cNvPicPr preferRelativeResize="0"/>
          <p:nvPr/>
        </p:nvPicPr>
        <p:blipFill rotWithShape="1">
          <a:blip r:embed="rId3">
            <a:alphaModFix/>
          </a:blip>
          <a:srcRect l="-5960" r="5959"/>
          <a:stretch/>
        </p:blipFill>
        <p:spPr>
          <a:xfrm>
            <a:off x="2132950" y="1628775"/>
            <a:ext cx="4671074" cy="40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"/>
          <p:cNvSpPr txBox="1">
            <a:spLocks noGrp="1"/>
          </p:cNvSpPr>
          <p:nvPr>
            <p:ph type="ctrTitle"/>
          </p:nvPr>
        </p:nvSpPr>
        <p:spPr>
          <a:xfrm>
            <a:off x="770175" y="588775"/>
            <a:ext cx="777240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7300" b="1">
                <a:solidFill>
                  <a:srgbClr val="FC9916"/>
                </a:solidFill>
                <a:latin typeface="Arial Black"/>
                <a:ea typeface="Arial Black"/>
                <a:cs typeface="Arial Black"/>
                <a:sym typeface="Arial Black"/>
              </a:rPr>
              <a:t>إِِسَـافُ نَـائِـلَة</a:t>
            </a:r>
            <a:endParaRPr sz="4000" b="1"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8" name="Google Shape;158;p1">
            <a:hlinkClick r:id="rId4" action="ppaction://hlinksldjump"/>
          </p:cNvPr>
          <p:cNvSpPr/>
          <p:nvPr/>
        </p:nvSpPr>
        <p:spPr>
          <a:xfrm>
            <a:off x="7523163" y="32131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" name="Google Shape;159;p1">
            <a:hlinkClick r:id="rId5" action="ppaction://hlinksldjump"/>
          </p:cNvPr>
          <p:cNvSpPr/>
          <p:nvPr/>
        </p:nvSpPr>
        <p:spPr>
          <a:xfrm>
            <a:off x="7523163" y="3789363"/>
            <a:ext cx="360362" cy="3603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" name="Google Shape;160;p1">
            <a:hlinkClick r:id="rId6" action="ppaction://hlinksldjump"/>
          </p:cNvPr>
          <p:cNvSpPr/>
          <p:nvPr/>
        </p:nvSpPr>
        <p:spPr>
          <a:xfrm>
            <a:off x="7523163" y="42926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" name="Google Shape;161;p1">
            <a:hlinkClick r:id="rId7" action="ppaction://hlinksldjump"/>
          </p:cNvPr>
          <p:cNvSpPr/>
          <p:nvPr/>
        </p:nvSpPr>
        <p:spPr>
          <a:xfrm>
            <a:off x="1258888" y="3140075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" name="Google Shape;162;p1">
            <a:hlinkClick r:id="rId8" action="ppaction://hlinksldjump"/>
          </p:cNvPr>
          <p:cNvSpPr/>
          <p:nvPr/>
        </p:nvSpPr>
        <p:spPr>
          <a:xfrm>
            <a:off x="1258888" y="36449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" name="Google Shape;163;p1">
            <a:hlinkClick r:id="rId9" action="ppaction://hlinksldjump"/>
          </p:cNvPr>
          <p:cNvSpPr/>
          <p:nvPr/>
        </p:nvSpPr>
        <p:spPr>
          <a:xfrm>
            <a:off x="1258888" y="4148138"/>
            <a:ext cx="360362" cy="3603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darken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15000" y="60000"/>
                </a:moveTo>
                <a:lnTo>
                  <a:pt x="105000" y="15000"/>
                </a:lnTo>
                <a:lnTo>
                  <a:pt x="105000" y="105000"/>
                </a:ln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>
            <a:spLocks noGrp="1"/>
          </p:cNvSpPr>
          <p:nvPr>
            <p:ph type="body" idx="1"/>
          </p:nvPr>
        </p:nvSpPr>
        <p:spPr>
          <a:xfrm>
            <a:off x="4953000" y="1600200"/>
            <a:ext cx="4038600" cy="67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60"/>
              <a:buFont typeface="Noto Sans Symbols"/>
              <a:buNone/>
            </a:pPr>
            <a:r>
              <a:rPr lang="ar-SA" b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محمَّد حَبِـيـبِي</a:t>
            </a:r>
            <a:endParaRPr b="1">
              <a:solidFill>
                <a:srgbClr val="4A38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34925" y="5661025"/>
            <a:ext cx="2514600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560"/>
              <a:buFont typeface="Noto Sans Symbols"/>
              <a:buNone/>
            </a:pPr>
            <a:r>
              <a:rPr lang="ar-SA" sz="3200" b="1">
                <a:solidFill>
                  <a:schemeClr val="folHlink"/>
                </a:solidFill>
              </a:rPr>
              <a:t>نص شعري</a:t>
            </a:r>
            <a:endParaRPr sz="3200" b="1">
              <a:solidFill>
                <a:schemeClr val="folHlink"/>
              </a:solidFill>
            </a:endParaRPr>
          </a:p>
        </p:txBody>
      </p:sp>
      <p:sp>
        <p:nvSpPr>
          <p:cNvPr id="172" name="Google Shape;172;p2">
            <a:hlinkClick r:id="rId4" action="ppaction://hlinksldjump"/>
          </p:cNvPr>
          <p:cNvSpPr/>
          <p:nvPr/>
        </p:nvSpPr>
        <p:spPr>
          <a:xfrm>
            <a:off x="4140200" y="6092825"/>
            <a:ext cx="503238" cy="395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24653" y="60000"/>
                </a:lnTo>
                <a:lnTo>
                  <a:pt x="33490" y="60000"/>
                </a:lnTo>
                <a:lnTo>
                  <a:pt x="33490" y="105000"/>
                </a:lnTo>
                <a:lnTo>
                  <a:pt x="86510" y="105000"/>
                </a:lnTo>
                <a:lnTo>
                  <a:pt x="86510" y="60000"/>
                </a:lnTo>
                <a:lnTo>
                  <a:pt x="95347" y="60000"/>
                </a:lnTo>
                <a:lnTo>
                  <a:pt x="82092" y="43125"/>
                </a:ln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</a:path>
              <a:path w="120000" h="120000" fill="darkenLess" extrusionOk="0">
                <a:moveTo>
                  <a:pt x="82092" y="43125"/>
                </a:move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  <a:moveTo>
                  <a:pt x="33490" y="60000"/>
                </a:moveTo>
                <a:lnTo>
                  <a:pt x="33490" y="105000"/>
                </a:lnTo>
                <a:lnTo>
                  <a:pt x="55582" y="105000"/>
                </a:ln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  <a:lnTo>
                  <a:pt x="86510" y="105000"/>
                </a:lnTo>
                <a:lnTo>
                  <a:pt x="8651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24653" y="60000"/>
                </a:lnTo>
                <a:lnTo>
                  <a:pt x="95347" y="60000"/>
                </a:lnTo>
                <a:close/>
                <a:moveTo>
                  <a:pt x="55582" y="82500"/>
                </a:moveTo>
                <a:lnTo>
                  <a:pt x="64418" y="82500"/>
                </a:lnTo>
                <a:lnTo>
                  <a:pt x="64418" y="105000"/>
                </a:lnTo>
                <a:lnTo>
                  <a:pt x="55582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3255" y="31875"/>
                </a:lnTo>
                <a:lnTo>
                  <a:pt x="73255" y="20625"/>
                </a:lnTo>
                <a:lnTo>
                  <a:pt x="82092" y="20625"/>
                </a:lnTo>
                <a:lnTo>
                  <a:pt x="82092" y="43125"/>
                </a:lnTo>
                <a:lnTo>
                  <a:pt x="95347" y="60000"/>
                </a:lnTo>
                <a:lnTo>
                  <a:pt x="86510" y="60000"/>
                </a:lnTo>
                <a:lnTo>
                  <a:pt x="86510" y="105000"/>
                </a:lnTo>
                <a:lnTo>
                  <a:pt x="33490" y="105000"/>
                </a:lnTo>
                <a:lnTo>
                  <a:pt x="33490" y="60000"/>
                </a:lnTo>
                <a:lnTo>
                  <a:pt x="24653" y="60000"/>
                </a:lnTo>
                <a:close/>
                <a:moveTo>
                  <a:pt x="73255" y="31875"/>
                </a:moveTo>
                <a:lnTo>
                  <a:pt x="82092" y="43125"/>
                </a:lnTo>
                <a:moveTo>
                  <a:pt x="86510" y="60000"/>
                </a:moveTo>
                <a:lnTo>
                  <a:pt x="33490" y="60000"/>
                </a:lnTo>
                <a:moveTo>
                  <a:pt x="55582" y="105000"/>
                </a:move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" name="وسائط عبر الإنترنت 1" title="10">
            <a:hlinkClick r:id="" action="ppaction://media"/>
            <a:extLst>
              <a:ext uri="{FF2B5EF4-FFF2-40B4-BE49-F238E27FC236}">
                <a16:creationId xmlns:a16="http://schemas.microsoft.com/office/drawing/2014/main" id="{218C90F2-5321-C5D2-42F7-9A3D53D336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27520" y="2276475"/>
            <a:ext cx="4251960" cy="318897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1EFE60A-DE28-AF94-C188-56E8F1546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7060" y="252730"/>
            <a:ext cx="3992880" cy="1139825"/>
          </a:xfrm>
        </p:spPr>
        <p:txBody>
          <a:bodyPr/>
          <a:lstStyle/>
          <a:p>
            <a:r>
              <a:rPr lang="ar-SA" altLang="en-US" sz="5000" b="1" dirty="0">
                <a:solidFill>
                  <a:schemeClr val="folHlink"/>
                </a:solidFill>
                <a:latin typeface="+mj-lt"/>
                <a:cs typeface="+mn-cs"/>
              </a:rPr>
              <a:t>إ</a:t>
            </a:r>
            <a:r>
              <a:rPr lang="ar-SA" altLang="en-US" sz="5600" b="1" dirty="0">
                <a:solidFill>
                  <a:schemeClr val="folHlink"/>
                </a:solidFill>
                <a:latin typeface="+mj-lt"/>
                <a:cs typeface="+mn-cs"/>
              </a:rPr>
              <a:t>ِسَــافُ نَائِـلَــة</a:t>
            </a:r>
            <a:endParaRPr lang="en-US" altLang="en-US" sz="5600" b="1" dirty="0">
              <a:solidFill>
                <a:schemeClr val="folHlink"/>
              </a:solidFill>
              <a:latin typeface="+mj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2.59259E-6 C 0.06893 2.59259E-6 0.125 0.02847 0.125 0.06389 C 0.125 0.09907 0.06893 0.12778 -1.66667E-6 0.12778 C -0.0691 0.12778 -0.125 0.09907 -0.125 0.06389 C -0.125 0.02847 -0.0691 2.59259E-6 -1.66667E-6 2.59259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8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8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endParaRPr sz="1600">
              <a:solidFill>
                <a:srgbClr val="FF0000"/>
              </a:solidFill>
            </a:endParaRPr>
          </a:p>
          <a:p>
            <a:pPr marL="0" lvl="0" indent="0" algn="ctr" rtl="1">
              <a:spcBef>
                <a:spcPts val="880"/>
              </a:spcBef>
              <a:spcAft>
                <a:spcPts val="0"/>
              </a:spcAft>
              <a:buSzPts val="3520"/>
              <a:buFont typeface="Noto Sans Symbols"/>
              <a:buNone/>
            </a:pPr>
            <a:endParaRPr sz="4400">
              <a:solidFill>
                <a:schemeClr val="folHlink"/>
              </a:solidFill>
            </a:endParaRPr>
          </a:p>
        </p:txBody>
      </p:sp>
      <p:sp>
        <p:nvSpPr>
          <p:cNvPr id="180" name="Google Shape;180;p3">
            <a:hlinkClick r:id="rId4" action="ppaction://hlinksldjump"/>
          </p:cNvPr>
          <p:cNvSpPr/>
          <p:nvPr/>
        </p:nvSpPr>
        <p:spPr>
          <a:xfrm>
            <a:off x="4356894" y="6238742"/>
            <a:ext cx="503238" cy="395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24653" y="60000"/>
                </a:lnTo>
                <a:lnTo>
                  <a:pt x="33490" y="60000"/>
                </a:lnTo>
                <a:lnTo>
                  <a:pt x="33490" y="105000"/>
                </a:lnTo>
                <a:lnTo>
                  <a:pt x="86510" y="105000"/>
                </a:lnTo>
                <a:lnTo>
                  <a:pt x="86510" y="60000"/>
                </a:lnTo>
                <a:lnTo>
                  <a:pt x="95347" y="60000"/>
                </a:lnTo>
                <a:lnTo>
                  <a:pt x="82092" y="43125"/>
                </a:ln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</a:path>
              <a:path w="120000" h="120000" fill="darkenLess" extrusionOk="0">
                <a:moveTo>
                  <a:pt x="82092" y="43125"/>
                </a:move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  <a:moveTo>
                  <a:pt x="33490" y="60000"/>
                </a:moveTo>
                <a:lnTo>
                  <a:pt x="33490" y="105000"/>
                </a:lnTo>
                <a:lnTo>
                  <a:pt x="55582" y="105000"/>
                </a:ln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  <a:lnTo>
                  <a:pt x="86510" y="105000"/>
                </a:lnTo>
                <a:lnTo>
                  <a:pt x="8651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24653" y="60000"/>
                </a:lnTo>
                <a:lnTo>
                  <a:pt x="95347" y="60000"/>
                </a:lnTo>
                <a:close/>
                <a:moveTo>
                  <a:pt x="55582" y="82500"/>
                </a:moveTo>
                <a:lnTo>
                  <a:pt x="64418" y="82500"/>
                </a:lnTo>
                <a:lnTo>
                  <a:pt x="64418" y="105000"/>
                </a:lnTo>
                <a:lnTo>
                  <a:pt x="55582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3255" y="31875"/>
                </a:lnTo>
                <a:lnTo>
                  <a:pt x="73255" y="20625"/>
                </a:lnTo>
                <a:lnTo>
                  <a:pt x="82092" y="20625"/>
                </a:lnTo>
                <a:lnTo>
                  <a:pt x="82092" y="43125"/>
                </a:lnTo>
                <a:lnTo>
                  <a:pt x="95347" y="60000"/>
                </a:lnTo>
                <a:lnTo>
                  <a:pt x="86510" y="60000"/>
                </a:lnTo>
                <a:lnTo>
                  <a:pt x="86510" y="105000"/>
                </a:lnTo>
                <a:lnTo>
                  <a:pt x="33490" y="105000"/>
                </a:lnTo>
                <a:lnTo>
                  <a:pt x="33490" y="60000"/>
                </a:lnTo>
                <a:lnTo>
                  <a:pt x="24653" y="60000"/>
                </a:lnTo>
                <a:close/>
                <a:moveTo>
                  <a:pt x="73255" y="31875"/>
                </a:moveTo>
                <a:lnTo>
                  <a:pt x="82092" y="43125"/>
                </a:lnTo>
                <a:moveTo>
                  <a:pt x="86510" y="60000"/>
                </a:moveTo>
                <a:lnTo>
                  <a:pt x="33490" y="60000"/>
                </a:lnTo>
                <a:moveTo>
                  <a:pt x="55582" y="105000"/>
                </a:move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2695113" y="591225"/>
            <a:ext cx="3826800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000" b="1" dirty="0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إ</a:t>
            </a:r>
            <a:r>
              <a:rPr lang="ar-SA" sz="5600" b="1" dirty="0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ِسَــافُ نَائِـلَــة</a:t>
            </a:r>
            <a:endParaRPr sz="5600" b="1" dirty="0"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" name="وسائط عبر الإنترنت 1" title="0003">
            <a:hlinkClick r:id="" action="ppaction://media"/>
            <a:extLst>
              <a:ext uri="{FF2B5EF4-FFF2-40B4-BE49-F238E27FC236}">
                <a16:creationId xmlns:a16="http://schemas.microsoft.com/office/drawing/2014/main" id="{7F675C7C-DD68-90FC-CF56-7972CA52C6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83080" y="1730925"/>
            <a:ext cx="5323840" cy="3992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">
            <a:hlinkClick r:id="rId5" action="ppaction://hlinksldjump"/>
          </p:cNvPr>
          <p:cNvSpPr/>
          <p:nvPr/>
        </p:nvSpPr>
        <p:spPr>
          <a:xfrm>
            <a:off x="4140200" y="6092825"/>
            <a:ext cx="503238" cy="3952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24653" y="60000"/>
                </a:lnTo>
                <a:lnTo>
                  <a:pt x="33490" y="60000"/>
                </a:lnTo>
                <a:lnTo>
                  <a:pt x="33490" y="105000"/>
                </a:lnTo>
                <a:lnTo>
                  <a:pt x="86510" y="105000"/>
                </a:lnTo>
                <a:lnTo>
                  <a:pt x="86510" y="60000"/>
                </a:lnTo>
                <a:lnTo>
                  <a:pt x="95347" y="60000"/>
                </a:lnTo>
                <a:lnTo>
                  <a:pt x="82092" y="43125"/>
                </a:ln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</a:path>
              <a:path w="120000" h="120000" fill="darkenLess" extrusionOk="0">
                <a:moveTo>
                  <a:pt x="82092" y="43125"/>
                </a:moveTo>
                <a:lnTo>
                  <a:pt x="82092" y="20625"/>
                </a:lnTo>
                <a:lnTo>
                  <a:pt x="73255" y="20625"/>
                </a:lnTo>
                <a:lnTo>
                  <a:pt x="73255" y="31875"/>
                </a:lnTo>
                <a:close/>
                <a:moveTo>
                  <a:pt x="33490" y="60000"/>
                </a:moveTo>
                <a:lnTo>
                  <a:pt x="33490" y="105000"/>
                </a:lnTo>
                <a:lnTo>
                  <a:pt x="55582" y="105000"/>
                </a:ln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  <a:lnTo>
                  <a:pt x="86510" y="105000"/>
                </a:lnTo>
                <a:lnTo>
                  <a:pt x="8651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24653" y="60000"/>
                </a:lnTo>
                <a:lnTo>
                  <a:pt x="95347" y="60000"/>
                </a:lnTo>
                <a:close/>
                <a:moveTo>
                  <a:pt x="55582" y="82500"/>
                </a:moveTo>
                <a:lnTo>
                  <a:pt x="64418" y="82500"/>
                </a:lnTo>
                <a:lnTo>
                  <a:pt x="64418" y="105000"/>
                </a:lnTo>
                <a:lnTo>
                  <a:pt x="55582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3255" y="31875"/>
                </a:lnTo>
                <a:lnTo>
                  <a:pt x="73255" y="20625"/>
                </a:lnTo>
                <a:lnTo>
                  <a:pt x="82092" y="20625"/>
                </a:lnTo>
                <a:lnTo>
                  <a:pt x="82092" y="43125"/>
                </a:lnTo>
                <a:lnTo>
                  <a:pt x="95347" y="60000"/>
                </a:lnTo>
                <a:lnTo>
                  <a:pt x="86510" y="60000"/>
                </a:lnTo>
                <a:lnTo>
                  <a:pt x="86510" y="105000"/>
                </a:lnTo>
                <a:lnTo>
                  <a:pt x="33490" y="105000"/>
                </a:lnTo>
                <a:lnTo>
                  <a:pt x="33490" y="60000"/>
                </a:lnTo>
                <a:lnTo>
                  <a:pt x="24653" y="60000"/>
                </a:lnTo>
                <a:close/>
                <a:moveTo>
                  <a:pt x="73255" y="31875"/>
                </a:moveTo>
                <a:lnTo>
                  <a:pt x="82092" y="43125"/>
                </a:lnTo>
                <a:moveTo>
                  <a:pt x="86510" y="60000"/>
                </a:moveTo>
                <a:lnTo>
                  <a:pt x="33490" y="60000"/>
                </a:lnTo>
                <a:moveTo>
                  <a:pt x="55582" y="105000"/>
                </a:moveTo>
                <a:lnTo>
                  <a:pt x="55582" y="82500"/>
                </a:lnTo>
                <a:lnTo>
                  <a:pt x="64418" y="82500"/>
                </a:lnTo>
                <a:lnTo>
                  <a:pt x="64418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3A505F9-1A39-CBF9-8326-D5F90B147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SA" altLang="en-US" sz="4400" b="1" kern="1200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إساف نائلة</a:t>
            </a:r>
            <a:endParaRPr lang="en-US" altLang="en-US" sz="4400" b="1" kern="1200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وسائط عبر الإنترنت 1" title="7">
            <a:hlinkClick r:id="" action="ppaction://media"/>
            <a:extLst>
              <a:ext uri="{FF2B5EF4-FFF2-40B4-BE49-F238E27FC236}">
                <a16:creationId xmlns:a16="http://schemas.microsoft.com/office/drawing/2014/main" id="{25C8A6B2-6D62-69B7-3C3C-F0B98907A7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572000" y="1912620"/>
            <a:ext cx="4162213" cy="3121660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9D1F975-226A-75C3-BFA8-8F43D287299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45160" y="1516539"/>
            <a:ext cx="3609975" cy="48958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أيا سلّمَ الله أجنحةً من ظلال الملائكِ 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قد بُحْتُ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 err="1">
                <a:cs typeface="+mn-cs"/>
              </a:rPr>
              <a:t>آيُكِ</a:t>
            </a:r>
            <a:r>
              <a:rPr lang="ar-SA" altLang="en-US" sz="1800" b="1" dirty="0">
                <a:cs typeface="+mn-cs"/>
              </a:rPr>
              <a:t> حَرْفُ .. وَ(لا)</a:t>
            </a:r>
            <a:r>
              <a:rPr lang="ar-SA" altLang="en-US" sz="1800" b="1" dirty="0" err="1">
                <a:cs typeface="+mn-cs"/>
              </a:rPr>
              <a:t>ؤكِ</a:t>
            </a:r>
            <a:r>
              <a:rPr lang="ar-SA" altLang="en-US" sz="1800" b="1" dirty="0">
                <a:cs typeface="+mn-cs"/>
              </a:rPr>
              <a:t> حَرْفٌ 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وحِصْنُ القبيلةِ ، نَطْعُ الغريبِ وحَتْفُ...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وخطوُكِ بالرمشِ باحةَ عين </a:t>
            </a:r>
            <a:r>
              <a:rPr lang="ar-SA" altLang="en-US" sz="1800" b="1" dirty="0" err="1">
                <a:cs typeface="+mn-cs"/>
              </a:rPr>
              <a:t>الغويِّ</a:t>
            </a:r>
            <a:r>
              <a:rPr lang="ar-SA" altLang="en-US" sz="1800" b="1" dirty="0">
                <a:cs typeface="+mn-cs"/>
              </a:rPr>
              <a:t> ، بدربِ السُّعَاةِ 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وَطُهْرِ </a:t>
            </a:r>
            <a:r>
              <a:rPr lang="ar-SA" altLang="en-US" sz="1800" b="1" dirty="0" err="1">
                <a:cs typeface="+mn-cs"/>
              </a:rPr>
              <a:t>ارتجافاتهمْ</a:t>
            </a:r>
            <a:r>
              <a:rPr lang="ar-SA" altLang="en-US" sz="1800" b="1" dirty="0">
                <a:cs typeface="+mn-cs"/>
              </a:rPr>
              <a:t> بين "باب السلام ، النبيِّ " إلى طلّة الجسْر،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في ضحكة الدرجاتِ، بهفَّتها العطرِ سيفُ 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وفي الركن من جانب السَّعي ، حيث جرارُ السقاةِ ،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على بَصَرِ الأهل :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                 كَرَّاتُ شربي لشربك ؛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1800" b="1" dirty="0">
                <a:cs typeface="+mn-cs"/>
              </a:rPr>
              <a:t>                  لقياً وعصفُ</a:t>
            </a:r>
            <a:r>
              <a:rPr lang="ar-SA" altLang="en-US" sz="1800" dirty="0">
                <a:cs typeface="+mn-cs"/>
              </a:rPr>
              <a:t> </a:t>
            </a:r>
            <a:endParaRPr lang="en-US" altLang="en-US" sz="1800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5.55556E-7 4.12581E-6 C -0.0217 -0.08719 -0.0191 -0.16698 0.00608 -0.17808 C 0.0309 -0.18918 0.06927 -0.12743 0.09097 -0.04024 C 0.1125 0.04717 0.1099 0.1265 0.0849 0.13783 C 0.05955 0.14893 0.02188 0.08741 -5.55556E-7 4.12581E-6 Z " pathEditMode="relative" rAng="15097841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9" y="-2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6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6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6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6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6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6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6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 txBox="1">
            <a:spLocks noGrp="1"/>
          </p:cNvSpPr>
          <p:nvPr>
            <p:ph type="title"/>
          </p:nvPr>
        </p:nvSpPr>
        <p:spPr>
          <a:xfrm>
            <a:off x="2839038" y="344637"/>
            <a:ext cx="3059100" cy="1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000" b="1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إساف نَـائِـلَة</a:t>
            </a:r>
            <a:endParaRPr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0" name="Google Shape;200;p5"/>
          <p:cNvSpPr txBox="1"/>
          <p:nvPr/>
        </p:nvSpPr>
        <p:spPr>
          <a:xfrm>
            <a:off x="5435600" y="911225"/>
            <a:ext cx="32592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--------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في عري رمل بفضته ؛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لست تحتاج قداحةً </a:t>
            </a:r>
            <a:r>
              <a:rPr lang="ar-SA" sz="1800" dirty="0" err="1">
                <a:solidFill>
                  <a:schemeClr val="lt2"/>
                </a:solidFill>
              </a:rPr>
              <a:t>للسجارةِ</a:t>
            </a:r>
            <a:r>
              <a:rPr lang="ar-SA" sz="1800" dirty="0">
                <a:solidFill>
                  <a:schemeClr val="lt2"/>
                </a:solidFill>
              </a:rPr>
              <a:t> ،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رأسُ </a:t>
            </a:r>
            <a:r>
              <a:rPr lang="ar-SA" sz="1800" dirty="0" err="1">
                <a:solidFill>
                  <a:schemeClr val="lt2"/>
                </a:solidFill>
              </a:rPr>
              <a:t>السجارة</a:t>
            </a:r>
            <a:r>
              <a:rPr lang="ar-SA" sz="1800" dirty="0">
                <a:solidFill>
                  <a:schemeClr val="lt2"/>
                </a:solidFill>
              </a:rPr>
              <a:t> ما إن أطلّ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 err="1">
                <a:solidFill>
                  <a:schemeClr val="lt2"/>
                </a:solidFill>
              </a:rPr>
              <a:t>انكوى</a:t>
            </a:r>
            <a:r>
              <a:rPr lang="ar-SA" sz="1800" dirty="0">
                <a:solidFill>
                  <a:schemeClr val="lt2"/>
                </a:solidFill>
              </a:rPr>
              <a:t> بثقاب القمر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 --------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أحبك ، أحبك ، أحبك ، ولكم آسى عليك عصفورتي كثيرا وآسى لحظك التعيس .. 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أحبك ، أحبك ، أريد فقط أن أظل معك ، كطفل يحب لعبة يجهل تفاصيلها ، لكنه مستعد أن يبكي بلا توقف ، إن أغمض عينيه ولم يجدها ..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ما إن تهطلين حتى يغني قلبي فرحا ، أحسني عصفورا ، أحوم حواليك ، وما أن تكفين ، حتى تبدأ رحلة شوق أخرى ، أكثر من سابقتها،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بودي لو أسمعتك قلبي لسمعت مرج كلام ..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dirty="0">
                <a:solidFill>
                  <a:schemeClr val="lt2"/>
                </a:solidFill>
              </a:rPr>
              <a:t>1/9/2005م</a:t>
            </a:r>
            <a:endParaRPr sz="1800" dirty="0">
              <a:solidFill>
                <a:schemeClr val="lt2"/>
              </a:solidFill>
            </a:endParaRPr>
          </a:p>
        </p:txBody>
      </p:sp>
      <p:sp>
        <p:nvSpPr>
          <p:cNvPr id="201" name="Google Shape;201;p5">
            <a:hlinkClick r:id="rId4" action="ppaction://hlinksldjump"/>
          </p:cNvPr>
          <p:cNvSpPr/>
          <p:nvPr/>
        </p:nvSpPr>
        <p:spPr>
          <a:xfrm>
            <a:off x="2555875" y="5516563"/>
            <a:ext cx="360300" cy="360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15000" y="60000"/>
                </a:lnTo>
                <a:lnTo>
                  <a:pt x="26250" y="60000"/>
                </a:lnTo>
                <a:lnTo>
                  <a:pt x="26250" y="105000"/>
                </a:lnTo>
                <a:lnTo>
                  <a:pt x="93750" y="105000"/>
                </a:lnTo>
                <a:lnTo>
                  <a:pt x="93750" y="60000"/>
                </a:lnTo>
                <a:lnTo>
                  <a:pt x="105000" y="60000"/>
                </a:lnTo>
                <a:lnTo>
                  <a:pt x="88125" y="43125"/>
                </a:ln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</a:path>
              <a:path w="120000" h="120000" fill="darkenLess" extrusionOk="0">
                <a:moveTo>
                  <a:pt x="88125" y="43125"/>
                </a:move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  <a:moveTo>
                  <a:pt x="26250" y="60000"/>
                </a:moveTo>
                <a:lnTo>
                  <a:pt x="26250" y="105000"/>
                </a:lnTo>
                <a:lnTo>
                  <a:pt x="54375" y="105000"/>
                </a:ln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  <a:lnTo>
                  <a:pt x="93750" y="105000"/>
                </a:lnTo>
                <a:lnTo>
                  <a:pt x="9375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15000" y="60000"/>
                </a:lnTo>
                <a:lnTo>
                  <a:pt x="105000" y="60000"/>
                </a:lnTo>
                <a:close/>
                <a:moveTo>
                  <a:pt x="54375" y="82500"/>
                </a:moveTo>
                <a:lnTo>
                  <a:pt x="65625" y="82500"/>
                </a:lnTo>
                <a:lnTo>
                  <a:pt x="65625" y="105000"/>
                </a:lnTo>
                <a:lnTo>
                  <a:pt x="54375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6875" y="31875"/>
                </a:lnTo>
                <a:lnTo>
                  <a:pt x="76875" y="20625"/>
                </a:lnTo>
                <a:lnTo>
                  <a:pt x="88125" y="20625"/>
                </a:lnTo>
                <a:lnTo>
                  <a:pt x="88125" y="43125"/>
                </a:lnTo>
                <a:lnTo>
                  <a:pt x="105000" y="60000"/>
                </a:lnTo>
                <a:lnTo>
                  <a:pt x="93750" y="60000"/>
                </a:lnTo>
                <a:lnTo>
                  <a:pt x="93750" y="105000"/>
                </a:lnTo>
                <a:lnTo>
                  <a:pt x="26250" y="105000"/>
                </a:lnTo>
                <a:lnTo>
                  <a:pt x="26250" y="60000"/>
                </a:lnTo>
                <a:lnTo>
                  <a:pt x="15000" y="60000"/>
                </a:lnTo>
                <a:close/>
                <a:moveTo>
                  <a:pt x="76875" y="31875"/>
                </a:moveTo>
                <a:lnTo>
                  <a:pt x="88125" y="43125"/>
                </a:lnTo>
                <a:moveTo>
                  <a:pt x="93750" y="60000"/>
                </a:moveTo>
                <a:lnTo>
                  <a:pt x="26250" y="60000"/>
                </a:lnTo>
                <a:moveTo>
                  <a:pt x="54375" y="105000"/>
                </a:move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" name="وسائط عبر الإنترنت 3" title="alamal">
            <a:hlinkClick r:id="" action="ppaction://media"/>
            <a:extLst>
              <a:ext uri="{FF2B5EF4-FFF2-40B4-BE49-F238E27FC236}">
                <a16:creationId xmlns:a16="http://schemas.microsoft.com/office/drawing/2014/main" id="{571B1104-3865-34F0-B996-22BAE7A85D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79564" y="1756410"/>
            <a:ext cx="4752622" cy="3293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50"/>
                            </p:stCondLst>
                            <p:childTnLst>
                              <p:par>
                                <p:cTn id="1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100"/>
                            </p:stCondLst>
                            <p:childTnLst>
                              <p:par>
                                <p:cTn id="3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00"/>
                            </p:stCondLst>
                            <p:childTnLst>
                              <p:par>
                                <p:cTn id="4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50"/>
                            </p:stCondLst>
                            <p:childTnLst>
                              <p:par>
                                <p:cTn id="5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700"/>
                            </p:stCondLst>
                            <p:childTnLst>
                              <p:par>
                                <p:cTn id="5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350"/>
                            </p:stCondLst>
                            <p:childTnLst>
                              <p:par>
                                <p:cTn id="6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950"/>
                            </p:stCondLst>
                            <p:childTnLst>
                              <p:par>
                                <p:cTn id="7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400"/>
                            </p:stCondLst>
                            <p:childTnLst>
                              <p:par>
                                <p:cTn id="7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>
            <a:spLocks noGrp="1"/>
          </p:cNvSpPr>
          <p:nvPr>
            <p:ph type="ctrTitle"/>
          </p:nvPr>
        </p:nvSpPr>
        <p:spPr>
          <a:xfrm>
            <a:off x="3087150" y="170225"/>
            <a:ext cx="2969700" cy="8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إِسَـافُ نَــائِـلَة</a:t>
            </a:r>
            <a:endParaRPr sz="4000" b="1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SzPts val="1280"/>
              <a:buFont typeface="Noto Sans Symbols"/>
              <a:buNone/>
            </a:pPr>
            <a:endParaRPr sz="1600">
              <a:solidFill>
                <a:srgbClr val="FF0000"/>
              </a:solidFill>
            </a:endParaRPr>
          </a:p>
          <a:p>
            <a:pPr marL="0" lvl="0" indent="0" algn="ctr" rtl="1">
              <a:spcBef>
                <a:spcPts val="880"/>
              </a:spcBef>
              <a:spcAft>
                <a:spcPts val="0"/>
              </a:spcAft>
              <a:buSzPts val="3520"/>
              <a:buFont typeface="Noto Sans Symbols"/>
              <a:buNone/>
            </a:pPr>
            <a:endParaRPr sz="4400">
              <a:solidFill>
                <a:schemeClr val="folHlink"/>
              </a:solidFill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2843213" y="3644900"/>
            <a:ext cx="4392612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3" name="Google Shape;213;p6">
            <a:hlinkClick r:id="rId6" action="ppaction://hlinksldjump"/>
          </p:cNvPr>
          <p:cNvSpPr/>
          <p:nvPr/>
        </p:nvSpPr>
        <p:spPr>
          <a:xfrm>
            <a:off x="2159801" y="6021375"/>
            <a:ext cx="360300" cy="360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15000" y="60000"/>
                </a:lnTo>
                <a:lnTo>
                  <a:pt x="26250" y="60000"/>
                </a:lnTo>
                <a:lnTo>
                  <a:pt x="26250" y="105000"/>
                </a:lnTo>
                <a:lnTo>
                  <a:pt x="93750" y="105000"/>
                </a:lnTo>
                <a:lnTo>
                  <a:pt x="93750" y="60000"/>
                </a:lnTo>
                <a:lnTo>
                  <a:pt x="105000" y="60000"/>
                </a:lnTo>
                <a:lnTo>
                  <a:pt x="88125" y="43125"/>
                </a:ln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</a:path>
              <a:path w="120000" h="120000" fill="darkenLess" extrusionOk="0">
                <a:moveTo>
                  <a:pt x="88125" y="43125"/>
                </a:move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  <a:moveTo>
                  <a:pt x="26250" y="60000"/>
                </a:moveTo>
                <a:lnTo>
                  <a:pt x="26250" y="105000"/>
                </a:lnTo>
                <a:lnTo>
                  <a:pt x="54375" y="105000"/>
                </a:ln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  <a:lnTo>
                  <a:pt x="93750" y="105000"/>
                </a:lnTo>
                <a:lnTo>
                  <a:pt x="9375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15000" y="60000"/>
                </a:lnTo>
                <a:lnTo>
                  <a:pt x="105000" y="60000"/>
                </a:lnTo>
                <a:close/>
                <a:moveTo>
                  <a:pt x="54375" y="82500"/>
                </a:moveTo>
                <a:lnTo>
                  <a:pt x="65625" y="82500"/>
                </a:lnTo>
                <a:lnTo>
                  <a:pt x="65625" y="105000"/>
                </a:lnTo>
                <a:lnTo>
                  <a:pt x="54375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6875" y="31875"/>
                </a:lnTo>
                <a:lnTo>
                  <a:pt x="76875" y="20625"/>
                </a:lnTo>
                <a:lnTo>
                  <a:pt x="88125" y="20625"/>
                </a:lnTo>
                <a:lnTo>
                  <a:pt x="88125" y="43125"/>
                </a:lnTo>
                <a:lnTo>
                  <a:pt x="105000" y="60000"/>
                </a:lnTo>
                <a:lnTo>
                  <a:pt x="93750" y="60000"/>
                </a:lnTo>
                <a:lnTo>
                  <a:pt x="93750" y="105000"/>
                </a:lnTo>
                <a:lnTo>
                  <a:pt x="26250" y="105000"/>
                </a:lnTo>
                <a:lnTo>
                  <a:pt x="26250" y="60000"/>
                </a:lnTo>
                <a:lnTo>
                  <a:pt x="15000" y="60000"/>
                </a:lnTo>
                <a:close/>
                <a:moveTo>
                  <a:pt x="76875" y="31875"/>
                </a:moveTo>
                <a:lnTo>
                  <a:pt x="88125" y="43125"/>
                </a:lnTo>
                <a:moveTo>
                  <a:pt x="93750" y="60000"/>
                </a:moveTo>
                <a:lnTo>
                  <a:pt x="26250" y="60000"/>
                </a:lnTo>
                <a:moveTo>
                  <a:pt x="54375" y="105000"/>
                </a:move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15" name="Google Shape;215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21475" y="3945204"/>
            <a:ext cx="2179450" cy="1634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وسائط عبر الإنترنت 1" title="0003">
            <a:hlinkClick r:id="" action="ppaction://media"/>
            <a:extLst>
              <a:ext uri="{FF2B5EF4-FFF2-40B4-BE49-F238E27FC236}">
                <a16:creationId xmlns:a16="http://schemas.microsoft.com/office/drawing/2014/main" id="{3D827AE1-8C14-E678-79DA-39B9C937BC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253038" y="1092200"/>
            <a:ext cx="3454400" cy="2590800"/>
          </a:xfrm>
          <a:prstGeom prst="rect">
            <a:avLst/>
          </a:prstGeom>
        </p:spPr>
      </p:pic>
      <p:pic>
        <p:nvPicPr>
          <p:cNvPr id="3" name="وسائط عبر الإنترنت 2" title="alamal">
            <a:hlinkClick r:id="" action="ppaction://media"/>
            <a:extLst>
              <a:ext uri="{FF2B5EF4-FFF2-40B4-BE49-F238E27FC236}">
                <a16:creationId xmlns:a16="http://schemas.microsoft.com/office/drawing/2014/main" id="{17F90175-BD87-97C2-31DE-9B51B292A08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873407" y="1132813"/>
            <a:ext cx="3393476" cy="2545107"/>
          </a:xfrm>
          <a:prstGeom prst="rect">
            <a:avLst/>
          </a:prstGeom>
        </p:spPr>
      </p:pic>
      <p:pic>
        <p:nvPicPr>
          <p:cNvPr id="4" name="وسائط عبر الإنترنت 3" title="5">
            <a:hlinkClick r:id="" action="ppaction://media"/>
            <a:extLst>
              <a:ext uri="{FF2B5EF4-FFF2-40B4-BE49-F238E27FC236}">
                <a16:creationId xmlns:a16="http://schemas.microsoft.com/office/drawing/2014/main" id="{3BA080FC-6A34-1740-D56F-6085A970187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/>
          <a:stretch>
            <a:fillRect/>
          </a:stretch>
        </p:blipFill>
        <p:spPr>
          <a:xfrm>
            <a:off x="5253038" y="3828256"/>
            <a:ext cx="345440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 txBox="1">
            <a:spLocks noGrp="1"/>
          </p:cNvSpPr>
          <p:nvPr>
            <p:ph type="title"/>
          </p:nvPr>
        </p:nvSpPr>
        <p:spPr>
          <a:xfrm>
            <a:off x="2671768" y="590550"/>
            <a:ext cx="36924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>
                <a:solidFill>
                  <a:schemeClr val="folHlink"/>
                </a:solidFill>
                <a:latin typeface="Arial Black"/>
                <a:ea typeface="Arial Black"/>
                <a:cs typeface="Arial Black"/>
                <a:sym typeface="Arial Black"/>
              </a:rPr>
              <a:t>إسَــافُ نَــائِــلَة</a:t>
            </a:r>
            <a:endParaRPr b="1">
              <a:solidFill>
                <a:schemeClr val="folHlink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2" name="Google Shape;222;p7"/>
          <p:cNvSpPr txBox="1">
            <a:spLocks noGrp="1"/>
          </p:cNvSpPr>
          <p:nvPr>
            <p:ph type="body" idx="1"/>
          </p:nvPr>
        </p:nvSpPr>
        <p:spPr>
          <a:xfrm>
            <a:off x="250825" y="1222788"/>
            <a:ext cx="4245000" cy="49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r" rtl="1">
              <a:spcBef>
                <a:spcPts val="0"/>
              </a:spcBef>
              <a:spcAft>
                <a:spcPts val="0"/>
              </a:spcAft>
              <a:buSzPts val="1920"/>
              <a:buFont typeface="Noto Sans Symbols"/>
              <a:buNone/>
            </a:pPr>
            <a:endParaRPr sz="2400" b="1"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: غيابُكَ "شَوْفُ" .. 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: ووَصْلكِ طيفُ ،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هلالُكِ ، حنّا البلاطاتِ ، رصفٌ ، ورشقٌ ورشفُ ..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وضحكة عينيك ، ما ثقبُ عينين نافذتينِ، بوسْطِ الأُجاجْ ،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حروفُ التي ذُهّبت ، بالستائر ، والتفّ من حولها كل هذي الفجاجِ،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r" rtl="1">
              <a:spcBef>
                <a:spcPts val="480"/>
              </a:spcBef>
              <a:spcAft>
                <a:spcPts val="0"/>
              </a:spcAft>
              <a:buSzPts val="1920"/>
              <a:buFont typeface="Noto Sans Symbols"/>
              <a:buNone/>
            </a:pPr>
            <a:r>
              <a:rPr lang="ar-SA" sz="2400" b="1">
                <a:latin typeface="Arial"/>
                <a:ea typeface="Arial"/>
                <a:cs typeface="Arial"/>
                <a:sym typeface="Arial"/>
              </a:rPr>
              <a:t>تعرّي الوحيدِ ، انفراطِ عراهُ ، مندّى الجبين ، لهمس الصواحبِ غمزاتهنّ ...  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>
            <a:hlinkClick r:id="rId4" action="ppaction://hlinksldjump"/>
          </p:cNvPr>
          <p:cNvSpPr/>
          <p:nvPr/>
        </p:nvSpPr>
        <p:spPr>
          <a:xfrm>
            <a:off x="4932363" y="6092825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15000" y="60000"/>
                </a:lnTo>
                <a:lnTo>
                  <a:pt x="26250" y="60000"/>
                </a:lnTo>
                <a:lnTo>
                  <a:pt x="26250" y="105000"/>
                </a:lnTo>
                <a:lnTo>
                  <a:pt x="93750" y="105000"/>
                </a:lnTo>
                <a:lnTo>
                  <a:pt x="93750" y="60000"/>
                </a:lnTo>
                <a:lnTo>
                  <a:pt x="105000" y="60000"/>
                </a:lnTo>
                <a:lnTo>
                  <a:pt x="88125" y="43125"/>
                </a:ln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</a:path>
              <a:path w="120000" h="120000" fill="darkenLess" extrusionOk="0">
                <a:moveTo>
                  <a:pt x="88125" y="43125"/>
                </a:moveTo>
                <a:lnTo>
                  <a:pt x="88125" y="20625"/>
                </a:lnTo>
                <a:lnTo>
                  <a:pt x="76875" y="20625"/>
                </a:lnTo>
                <a:lnTo>
                  <a:pt x="76875" y="31875"/>
                </a:lnTo>
                <a:close/>
                <a:moveTo>
                  <a:pt x="26250" y="60000"/>
                </a:moveTo>
                <a:lnTo>
                  <a:pt x="26250" y="105000"/>
                </a:lnTo>
                <a:lnTo>
                  <a:pt x="54375" y="105000"/>
                </a:ln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  <a:lnTo>
                  <a:pt x="93750" y="105000"/>
                </a:lnTo>
                <a:lnTo>
                  <a:pt x="93750" y="60000"/>
                </a:lnTo>
                <a:close/>
              </a:path>
              <a:path w="120000" h="120000" fill="darken" extrusionOk="0">
                <a:moveTo>
                  <a:pt x="60000" y="15000"/>
                </a:moveTo>
                <a:lnTo>
                  <a:pt x="15000" y="60000"/>
                </a:lnTo>
                <a:lnTo>
                  <a:pt x="105000" y="60000"/>
                </a:lnTo>
                <a:close/>
                <a:moveTo>
                  <a:pt x="54375" y="82500"/>
                </a:moveTo>
                <a:lnTo>
                  <a:pt x="65625" y="82500"/>
                </a:lnTo>
                <a:lnTo>
                  <a:pt x="65625" y="105000"/>
                </a:lnTo>
                <a:lnTo>
                  <a:pt x="54375" y="105000"/>
                </a:lnTo>
                <a:close/>
              </a:path>
              <a:path w="120000" h="120000" fill="none" extrusionOk="0">
                <a:moveTo>
                  <a:pt x="60000" y="15000"/>
                </a:moveTo>
                <a:lnTo>
                  <a:pt x="76875" y="31875"/>
                </a:lnTo>
                <a:lnTo>
                  <a:pt x="76875" y="20625"/>
                </a:lnTo>
                <a:lnTo>
                  <a:pt x="88125" y="20625"/>
                </a:lnTo>
                <a:lnTo>
                  <a:pt x="88125" y="43125"/>
                </a:lnTo>
                <a:lnTo>
                  <a:pt x="105000" y="60000"/>
                </a:lnTo>
                <a:lnTo>
                  <a:pt x="93750" y="60000"/>
                </a:lnTo>
                <a:lnTo>
                  <a:pt x="93750" y="105000"/>
                </a:lnTo>
                <a:lnTo>
                  <a:pt x="26250" y="105000"/>
                </a:lnTo>
                <a:lnTo>
                  <a:pt x="26250" y="60000"/>
                </a:lnTo>
                <a:lnTo>
                  <a:pt x="15000" y="60000"/>
                </a:lnTo>
                <a:close/>
                <a:moveTo>
                  <a:pt x="76875" y="31875"/>
                </a:moveTo>
                <a:lnTo>
                  <a:pt x="88125" y="43125"/>
                </a:lnTo>
                <a:moveTo>
                  <a:pt x="93750" y="60000"/>
                </a:moveTo>
                <a:lnTo>
                  <a:pt x="26250" y="60000"/>
                </a:lnTo>
                <a:moveTo>
                  <a:pt x="54375" y="105000"/>
                </a:moveTo>
                <a:lnTo>
                  <a:pt x="54375" y="82500"/>
                </a:lnTo>
                <a:lnTo>
                  <a:pt x="65625" y="82500"/>
                </a:lnTo>
                <a:lnTo>
                  <a:pt x="65625" y="105000"/>
                </a:lnTo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24" name="Google Shape;224;p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572000" y="2420938"/>
            <a:ext cx="4103688" cy="3240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rtain Call">
  <a:themeElements>
    <a:clrScheme name="Curtain Call 5">
      <a:dk1>
        <a:srgbClr val="566858"/>
      </a:dk1>
      <a:lt1>
        <a:srgbClr val="FFFFFF"/>
      </a:lt1>
      <a:dk2>
        <a:srgbClr val="6D8771"/>
      </a:dk2>
      <a:lt2>
        <a:srgbClr val="ECECB2"/>
      </a:lt2>
      <a:accent1>
        <a:srgbClr val="76A571"/>
      </a:accent1>
      <a:accent2>
        <a:srgbClr val="465648"/>
      </a:accent2>
      <a:accent3>
        <a:srgbClr val="BAC3BB"/>
      </a:accent3>
      <a:accent4>
        <a:srgbClr val="DADADA"/>
      </a:accent4>
      <a:accent5>
        <a:srgbClr val="BDCFBB"/>
      </a:accent5>
      <a:accent6>
        <a:srgbClr val="3F4D40"/>
      </a:accent6>
      <a:hlink>
        <a:srgbClr val="FFDC0B"/>
      </a:hlink>
      <a:folHlink>
        <a:srgbClr val="FC991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264</Words>
  <Application>Microsoft Office PowerPoint</Application>
  <PresentationFormat>عرض على الشاشة (4:3)</PresentationFormat>
  <Paragraphs>45</Paragraphs>
  <Slides>7</Slides>
  <Notes>7</Notes>
  <HiddenSlides>0</HiddenSlides>
  <MMClips>7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4" baseType="lpstr">
      <vt:lpstr>Arial Black</vt:lpstr>
      <vt:lpstr>Arial</vt:lpstr>
      <vt:lpstr>Tahoma</vt:lpstr>
      <vt:lpstr>Noto Sans Symbols</vt:lpstr>
      <vt:lpstr>Calibri</vt:lpstr>
      <vt:lpstr>Wingdings</vt:lpstr>
      <vt:lpstr>Curtain Call</vt:lpstr>
      <vt:lpstr>إِِسَـافُ نَـائِـلَة</vt:lpstr>
      <vt:lpstr>إِسَــافُ نَائِـلَــة</vt:lpstr>
      <vt:lpstr>عرض تقديمي في PowerPoint</vt:lpstr>
      <vt:lpstr>إساف نائلة</vt:lpstr>
      <vt:lpstr>إساف نَـائِـلَة</vt:lpstr>
      <vt:lpstr>إِسَـافُ نَــائِـلَة</vt:lpstr>
      <vt:lpstr>إسَــافُ نَــائِــلَة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إِِسَـافُ نَـائِـلَة</dc:title>
  <dc:creator>OpAmin</dc:creator>
  <cp:lastModifiedBy>FAKHR ALDEEN GHASHIM</cp:lastModifiedBy>
  <cp:revision>13</cp:revision>
  <dcterms:created xsi:type="dcterms:W3CDTF">2007-09-25T19:34:20Z</dcterms:created>
  <dcterms:modified xsi:type="dcterms:W3CDTF">2024-07-11T19:21:46Z</dcterms:modified>
</cp:coreProperties>
</file>